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503" r:id="rId2"/>
    <p:sldId id="276" r:id="rId3"/>
    <p:sldId id="604" r:id="rId4"/>
    <p:sldId id="603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02" r:id="rId18"/>
    <p:sldId id="504" r:id="rId19"/>
    <p:sldId id="5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рнет" id="{349CC7D8-6B11-4191-AA04-C45386958154}">
          <p14:sldIdLst>
            <p14:sldId id="604"/>
            <p14:sldId id="603"/>
            <p14:sldId id="605"/>
            <p14:sldId id="606"/>
            <p14:sldId id="607"/>
          </p14:sldIdLst>
        </p14:section>
        <p14:section name="Разглеждане на уебсайт" id="{961C0DE3-98C2-4701-A7DC-3CA4BA4F13E6}">
          <p14:sldIdLst>
            <p14:sldId id="608"/>
            <p14:sldId id="609"/>
            <p14:sldId id="610"/>
            <p14:sldId id="611"/>
            <p14:sldId id="612"/>
          </p14:sldIdLst>
        </p14:section>
        <p14:section name="Правила за безопасна работа в интернет" id="{F72AB3FA-62EE-49C7-8EAF-909110B58D18}">
          <p14:sldIdLst>
            <p14:sldId id="613"/>
            <p14:sldId id="614"/>
            <p14:sldId id="615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432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Ползи и правила при работа с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rmAutofit fontScale="90000"/>
          </a:bodyPr>
          <a:lstStyle/>
          <a:p>
            <a:r>
              <a:rPr lang="ru-RU" dirty="0"/>
              <a:t>Използване на интернет в ежедневието</a:t>
            </a:r>
            <a:endParaRPr lang="en-US" dirty="0"/>
          </a:p>
        </p:txBody>
      </p:sp>
      <p:sp>
        <p:nvSpPr>
          <p:cNvPr id="1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20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45" y="2911531"/>
            <a:ext cx="2209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000" y="1164569"/>
            <a:ext cx="9201139" cy="54594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уеб браузър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81000" y="4224569"/>
            <a:ext cx="3420000" cy="1454431"/>
          </a:xfrm>
          <a:prstGeom prst="wedgeRoundRectCallout">
            <a:avLst>
              <a:gd name="adj1" fmla="val -17487"/>
              <a:gd name="adj2" fmla="val -233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връща към предишната разгледана страница</a:t>
            </a:r>
            <a:endParaRPr lang="en-US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16000" y="1314000"/>
            <a:ext cx="21735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271000" y="2844000"/>
            <a:ext cx="4680000" cy="990000"/>
          </a:xfrm>
          <a:prstGeom prst="wedgeRoundRectCallout">
            <a:avLst>
              <a:gd name="adj1" fmla="val -60933"/>
              <a:gd name="adj2" fmla="val -183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Refresh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презарежда текущата страница</a:t>
            </a:r>
            <a:endParaRPr lang="en-US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641000" y="1314000"/>
            <a:ext cx="270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11000" y="1314000"/>
            <a:ext cx="7290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6689884" y="4115755"/>
            <a:ext cx="5265000" cy="1533775"/>
          </a:xfrm>
          <a:prstGeom prst="wedgeRoundRectCallout">
            <a:avLst>
              <a:gd name="adj1" fmla="val -55693"/>
              <a:gd name="adj2" fmla="val -2167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Адресно поле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него се въвежда адреса на страницата, която желаете да разгледате</a:t>
            </a:r>
            <a:endParaRPr lang="en-US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2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4030" y="1224000"/>
            <a:ext cx="8923939" cy="54411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846000" y="3384000"/>
            <a:ext cx="4230000" cy="1935000"/>
          </a:xfrm>
          <a:prstGeom prst="wedgeRoundRectCallout">
            <a:avLst>
              <a:gd name="adj1" fmla="val -77964"/>
              <a:gd name="adj2" fmla="val -146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въвеждането на желания от вас адрес на сайт, натиснете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го заредите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4" y="1179000"/>
            <a:ext cx="9960092" cy="54520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1000" y="3789000"/>
            <a:ext cx="3690000" cy="1260000"/>
          </a:xfrm>
          <a:prstGeom prst="wedgeRoundRectCallout">
            <a:avLst>
              <a:gd name="adj1" fmla="val 1390"/>
              <a:gd name="adj2" fmla="val -2291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желаният от вас сайт се зарежда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ru-RU" dirty="0"/>
              <a:t>Правила за безопасна работа в 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0" y="1089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давайте лична информация </a:t>
            </a:r>
            <a:r>
              <a:rPr lang="bg-BG" dirty="0"/>
              <a:t>като име, парола, адрес, телефон, т.н.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изпращайте свои снимки </a:t>
            </a:r>
            <a:r>
              <a:rPr lang="bg-BG" dirty="0"/>
              <a:t>или снимки на свои близки без разрешението на родител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1026" name="Picture 2" descr="The Benefits and Risks of Sharing Personal Information Online - Times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18" y="3735428"/>
            <a:ext cx="427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ps to Safely Share Photos of Your Child Onl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3"/>
          <a:stretch/>
        </p:blipFill>
        <p:spPr bwMode="auto">
          <a:xfrm>
            <a:off x="6411000" y="3735428"/>
            <a:ext cx="490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bg-BG" dirty="0"/>
              <a:t>͏</a:t>
            </a:r>
            <a:r>
              <a:rPr lang="bg-BG" b="1" dirty="0"/>
              <a:t>Не приемайте среща </a:t>
            </a:r>
            <a:r>
              <a:rPr lang="bg-BG" dirty="0"/>
              <a:t>с някого, с когото сте се </a:t>
            </a:r>
            <a:r>
              <a:rPr lang="bg-BG" b="1" dirty="0"/>
              <a:t>запознали в интернет</a:t>
            </a:r>
            <a:r>
              <a:rPr lang="bg-BG" dirty="0"/>
              <a:t>, без знанието на своите родители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bg-BG" dirty="0"/>
              <a:t>͏</a:t>
            </a:r>
            <a:r>
              <a:rPr lang="bg-BG" b="1" dirty="0"/>
              <a:t>Не отваряйте ел. поща и прикачени файлове от непознат подател </a:t>
            </a:r>
            <a:r>
              <a:rPr lang="bg-BG" dirty="0"/>
              <a:t>(може да съдържат вируси, които да увредят вашето устройство)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2050" name="Picture 2" descr="Nearly half of 12-year-olds admit speaking to strangers online |  Express.co.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0" y="4212813"/>
            <a:ext cx="4005000" cy="237584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n email virus and how can healthcare businesses can protect  themselve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98" y="3752596"/>
            <a:ext cx="3780425" cy="28360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bg-BG" dirty="0"/>
              <a:t>͏͏</a:t>
            </a:r>
            <a:r>
              <a:rPr lang="bg-BG" b="1" dirty="0"/>
              <a:t>Не посещавайте сайтове за възрастни</a:t>
            </a:r>
            <a:r>
              <a:rPr lang="bg-BG" dirty="0"/>
              <a:t>, </a:t>
            </a:r>
            <a:r>
              <a:rPr lang="bg-BG" b="1" dirty="0"/>
              <a:t>онлайн казина</a:t>
            </a:r>
            <a:r>
              <a:rPr lang="bg-BG" dirty="0"/>
              <a:t> и </a:t>
            </a:r>
            <a:r>
              <a:rPr lang="bg-BG" b="1" dirty="0"/>
              <a:t>нелегален софтуер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bg-BG" dirty="0"/>
              <a:t>͏Използвайте</a:t>
            </a:r>
            <a:r>
              <a:rPr lang="bg-BG" b="1" dirty="0"/>
              <a:t> антивирусен софтуер </a:t>
            </a:r>
            <a:r>
              <a:rPr lang="bg-BG" dirty="0"/>
              <a:t>и </a:t>
            </a:r>
            <a:r>
              <a:rPr lang="bg-BG" b="1" dirty="0"/>
              <a:t>сигурни пароли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3074" name="Picture 2" descr="Antivirus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16" y="3249000"/>
            <a:ext cx="3322884" cy="33228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cker pulls database from website showcasing MobiKwik leaked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00" y="3249000"/>
            <a:ext cx="4768262" cy="33228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глобална компютърна мрежа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Уеб адрес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уникален адрес </a:t>
            </a:r>
            <a:r>
              <a:rPr lang="bg-BG" sz="2800" dirty="0">
                <a:solidFill>
                  <a:schemeClr val="bg2"/>
                </a:solidFill>
              </a:rPr>
              <a:t>на </a:t>
            </a:r>
            <a:r>
              <a:rPr lang="bg-BG" sz="2800" b="1" dirty="0">
                <a:solidFill>
                  <a:schemeClr val="bg2"/>
                </a:solidFill>
              </a:rPr>
              <a:t>уеб страница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Хипервръзка</a:t>
            </a:r>
            <a:r>
              <a:rPr lang="bg-BG" sz="2800" dirty="0">
                <a:solidFill>
                  <a:schemeClr val="bg2"/>
                </a:solidFill>
              </a:rPr>
              <a:t> – част от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, което ни </a:t>
            </a:r>
            <a:r>
              <a:rPr lang="bg-BG" sz="2800" b="1" dirty="0">
                <a:solidFill>
                  <a:schemeClr val="bg2"/>
                </a:solidFill>
              </a:rPr>
              <a:t>препраща към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Браузър</a:t>
            </a:r>
            <a:r>
              <a:rPr lang="bg-BG" sz="2800" dirty="0">
                <a:solidFill>
                  <a:schemeClr val="bg2"/>
                </a:solidFill>
              </a:rPr>
              <a:t> – компютърна програма, която се използва за </a:t>
            </a:r>
            <a:r>
              <a:rPr lang="bg-BG" sz="2800" b="1" dirty="0">
                <a:solidFill>
                  <a:schemeClr val="bg2"/>
                </a:solidFill>
              </a:rPr>
              <a:t>възпроизвеждане на уеб страници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Правила за безопасна работа в интернет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Интернет</a:t>
            </a:r>
          </a:p>
          <a:p>
            <a:r>
              <a:rPr lang="bg-BG" dirty="0"/>
              <a:t>Разглеждане на </a:t>
            </a:r>
            <a:r>
              <a:rPr lang="bg-BG" b="1" dirty="0"/>
              <a:t>уебсайт</a:t>
            </a:r>
          </a:p>
          <a:p>
            <a:r>
              <a:rPr lang="bg-BG" dirty="0"/>
              <a:t>͏</a:t>
            </a:r>
            <a:r>
              <a:rPr lang="bg-BG" b="1" dirty="0"/>
              <a:t>Правила за безопасна работа </a:t>
            </a:r>
            <a:r>
              <a:rPr lang="bg-BG" dirty="0"/>
              <a:t>в интернет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426000" y="5585916"/>
            <a:ext cx="11339999" cy="768084"/>
          </a:xfrm>
        </p:spPr>
        <p:txBody>
          <a:bodyPr/>
          <a:lstStyle/>
          <a:p>
            <a:r>
              <a:rPr lang="bg-BG" dirty="0"/>
              <a:t>Най-мощното средство за обмяна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2" y="684000"/>
            <a:ext cx="6710875" cy="37748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92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</a:t>
            </a:r>
            <a:r>
              <a:rPr lang="bg-BG" dirty="0"/>
              <a:t> – </a:t>
            </a:r>
            <a:r>
              <a:rPr lang="bg-BG" b="1" dirty="0"/>
              <a:t>глобална</a:t>
            </a:r>
            <a:r>
              <a:rPr lang="bg-BG" dirty="0"/>
              <a:t> компютърна мрежа</a:t>
            </a:r>
          </a:p>
          <a:p>
            <a:r>
              <a:rPr lang="bg-BG" dirty="0"/>
              <a:t>Позволява свободен пренос на </a:t>
            </a:r>
            <a:r>
              <a:rPr lang="bg-BG" b="1" dirty="0"/>
              <a:t>данни</a:t>
            </a:r>
            <a:r>
              <a:rPr lang="bg-BG" dirty="0"/>
              <a:t>, </a:t>
            </a:r>
            <a:r>
              <a:rPr lang="bg-BG" b="1" dirty="0"/>
              <a:t>информация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  <a:r>
              <a:rPr lang="bg-BG" dirty="0"/>
              <a:t> на огромни разстояния</a:t>
            </a:r>
          </a:p>
          <a:p>
            <a:pPr lvl="1"/>
            <a:r>
              <a:rPr lang="bg-BG" b="1" dirty="0"/>
              <a:t>Улеснява</a:t>
            </a:r>
            <a:r>
              <a:rPr lang="bg-BG" dirty="0"/>
              <a:t> ежедневието на хората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329000"/>
            <a:ext cx="4157745" cy="2338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80" y="4305182"/>
            <a:ext cx="4231646" cy="23380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29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Хипертекст</a:t>
            </a:r>
            <a:r>
              <a:rPr lang="bg-BG" dirty="0"/>
              <a:t> – метод за предаване на информация</a:t>
            </a:r>
          </a:p>
          <a:p>
            <a:pPr lvl="1"/>
            <a:r>
              <a:rPr lang="bg-BG" b="1" dirty="0"/>
              <a:t>Текст</a:t>
            </a:r>
            <a:r>
              <a:rPr lang="bg-BG" dirty="0"/>
              <a:t> или </a:t>
            </a:r>
            <a:r>
              <a:rPr lang="bg-BG" b="1" dirty="0"/>
              <a:t>изображение</a:t>
            </a:r>
            <a:r>
              <a:rPr lang="bg-BG" dirty="0"/>
              <a:t>, които съдържат </a:t>
            </a:r>
            <a:r>
              <a:rPr lang="bg-BG" b="1" dirty="0"/>
              <a:t>връзка</a:t>
            </a:r>
            <a:r>
              <a:rPr lang="bg-BG" dirty="0"/>
              <a:t> към </a:t>
            </a:r>
            <a:r>
              <a:rPr lang="bg-BG" b="1" dirty="0"/>
              <a:t>друга информация </a:t>
            </a:r>
            <a:r>
              <a:rPr lang="bg-BG" dirty="0"/>
              <a:t>(</a:t>
            </a:r>
            <a:r>
              <a:rPr lang="bg-BG" b="1" dirty="0">
                <a:solidFill>
                  <a:schemeClr val="bg1"/>
                </a:solidFill>
              </a:rPr>
              <a:t>хипервръзка</a:t>
            </a:r>
            <a:r>
              <a:rPr lang="bg-BG" dirty="0"/>
              <a:t>)</a:t>
            </a:r>
          </a:p>
          <a:p>
            <a:r>
              <a:rPr lang="bg-BG" dirty="0"/>
              <a:t>Чрез </a:t>
            </a:r>
            <a:r>
              <a:rPr lang="bg-BG" b="1" dirty="0"/>
              <a:t>хипервръзката</a:t>
            </a:r>
            <a:r>
              <a:rPr lang="bg-BG" dirty="0"/>
              <a:t> потребителите се придвижват през множеството </a:t>
            </a:r>
            <a:r>
              <a:rPr lang="bg-BG" b="1" dirty="0"/>
              <a:t>свързани документи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Хипертекст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00" y="4210297"/>
            <a:ext cx="3735000" cy="24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страница </a:t>
            </a:r>
            <a:r>
              <a:rPr lang="bg-BG" dirty="0"/>
              <a:t>– </a:t>
            </a:r>
            <a:r>
              <a:rPr lang="bg-BG" b="1" dirty="0"/>
              <a:t>система</a:t>
            </a:r>
            <a:r>
              <a:rPr lang="bg-BG" dirty="0"/>
              <a:t> от взаимно </a:t>
            </a:r>
            <a:r>
              <a:rPr lang="bg-BG" b="1" dirty="0"/>
              <a:t>свързани </a:t>
            </a:r>
            <a:r>
              <a:rPr lang="bg-BG" dirty="0"/>
              <a:t>хипертекстови </a:t>
            </a:r>
            <a:r>
              <a:rPr lang="bg-BG" b="1" dirty="0"/>
              <a:t>документи</a:t>
            </a:r>
          </a:p>
          <a:p>
            <a:pPr lvl="1"/>
            <a:r>
              <a:rPr lang="bg-BG" dirty="0"/>
              <a:t>Всяка страница има свой </a:t>
            </a:r>
            <a:r>
              <a:rPr lang="bg-BG" b="1" dirty="0"/>
              <a:t>собствен адрес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уеб адрес</a:t>
            </a:r>
            <a:r>
              <a:rPr lang="bg-BG" dirty="0"/>
              <a:t>, който </a:t>
            </a:r>
            <a:r>
              <a:rPr lang="bg-BG" b="1" dirty="0"/>
              <a:t>не се повтаря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r="4328" b="8099"/>
          <a:stretch/>
        </p:blipFill>
        <p:spPr>
          <a:xfrm>
            <a:off x="3598500" y="3433245"/>
            <a:ext cx="4995000" cy="33082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044000"/>
            <a:ext cx="10129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Уебсайт</a:t>
            </a:r>
            <a:r>
              <a:rPr lang="bg-BG" dirty="0"/>
              <a:t> – </a:t>
            </a:r>
            <a:r>
              <a:rPr lang="bg-BG" b="1" dirty="0"/>
              <a:t>съвкупност от страници</a:t>
            </a:r>
            <a:r>
              <a:rPr lang="bg-BG" dirty="0"/>
              <a:t>, допълващи се </a:t>
            </a:r>
            <a:r>
              <a:rPr lang="bg-BG" b="1" dirty="0"/>
              <a:t>функционално</a:t>
            </a:r>
            <a:r>
              <a:rPr lang="bg-BG" dirty="0"/>
              <a:t> и имащи </a:t>
            </a:r>
            <a:r>
              <a:rPr lang="bg-BG" b="1" dirty="0"/>
              <a:t>сходен дизайн</a:t>
            </a:r>
          </a:p>
          <a:p>
            <a:pPr lvl="1"/>
            <a:r>
              <a:rPr lang="bg-BG" dirty="0"/>
              <a:t>Всеки уебсайт има </a:t>
            </a:r>
            <a:r>
              <a:rPr lang="bg-BG" b="1" dirty="0"/>
              <a:t>уникално име</a:t>
            </a:r>
            <a:r>
              <a:rPr lang="bg-BG" dirty="0"/>
              <a:t>, по което да бъде </a:t>
            </a:r>
            <a:r>
              <a:rPr lang="bg-BG" b="1" dirty="0"/>
              <a:t>различаван в интернет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Уебсайт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15F40-5390-B3A8-1228-78C34A98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000" y="3396875"/>
            <a:ext cx="4140000" cy="3300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Разглеждане на уебсайт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2214000"/>
            <a:ext cx="3139822" cy="1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браузър </a:t>
            </a:r>
            <a:r>
              <a:rPr lang="bg-BG" dirty="0"/>
              <a:t>– програма, която </a:t>
            </a:r>
            <a:r>
              <a:rPr lang="bg-BG" b="1" dirty="0"/>
              <a:t>възпроизвежда</a:t>
            </a:r>
            <a:r>
              <a:rPr lang="bg-BG" dirty="0"/>
              <a:t> </a:t>
            </a:r>
            <a:r>
              <a:rPr lang="bg-BG" b="1" dirty="0"/>
              <a:t>уеб страници</a:t>
            </a:r>
          </a:p>
          <a:p>
            <a:r>
              <a:rPr lang="bg-BG" dirty="0"/>
              <a:t>Едни от най-популярните са: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</a:p>
          <a:p>
            <a:pPr lvl="1"/>
            <a:r>
              <a:rPr lang="en-US" b="1" dirty="0"/>
              <a:t>Mozilla Firefox</a:t>
            </a:r>
            <a:endParaRPr lang="en-US" dirty="0"/>
          </a:p>
          <a:p>
            <a:pPr lvl="1"/>
            <a:r>
              <a:rPr lang="en-US" b="1" dirty="0"/>
              <a:t>Opera</a:t>
            </a:r>
            <a:endParaRPr lang="en-US" dirty="0"/>
          </a:p>
          <a:p>
            <a:pPr lvl="1"/>
            <a:r>
              <a:rPr lang="en-US" b="1" dirty="0"/>
              <a:t>Microsoft Edge</a:t>
            </a:r>
          </a:p>
          <a:p>
            <a:pPr lvl="1"/>
            <a:r>
              <a:rPr lang="en-US" b="1" dirty="0"/>
              <a:t>Safari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49000"/>
            <a:ext cx="1485850" cy="15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200500"/>
            <a:ext cx="1674000" cy="167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99" y="4518000"/>
            <a:ext cx="234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194000"/>
            <a:ext cx="1815809" cy="1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4859</TotalTime>
  <Words>594</Words>
  <Application>Microsoft Office PowerPoint</Application>
  <PresentationFormat>Widescreen</PresentationFormat>
  <Paragraphs>91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Consolas</vt:lpstr>
      <vt:lpstr>Wingdings</vt:lpstr>
      <vt:lpstr>SoftUni</vt:lpstr>
      <vt:lpstr>Използване на интернет в ежедневието</vt:lpstr>
      <vt:lpstr>Съдържание</vt:lpstr>
      <vt:lpstr>Интернет</vt:lpstr>
      <vt:lpstr>Интернет</vt:lpstr>
      <vt:lpstr>Хипертекст</vt:lpstr>
      <vt:lpstr>Уеб страница</vt:lpstr>
      <vt:lpstr>Уебсайт</vt:lpstr>
      <vt:lpstr>Разглеждане на уебсайт</vt:lpstr>
      <vt:lpstr>Уеб браузър</vt:lpstr>
      <vt:lpstr>Елементи на уеб браузър</vt:lpstr>
      <vt:lpstr>Търсене в интернет</vt:lpstr>
      <vt:lpstr>Търсене в интернет</vt:lpstr>
      <vt:lpstr>Правила за безопасна работа в интернет</vt:lpstr>
      <vt:lpstr>Правила</vt:lpstr>
      <vt:lpstr>Правила</vt:lpstr>
      <vt:lpstr>Правила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Използване на интернет в ежедневието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279</cp:revision>
  <dcterms:created xsi:type="dcterms:W3CDTF">2018-05-23T13:08:44Z</dcterms:created>
  <dcterms:modified xsi:type="dcterms:W3CDTF">2024-02-23T18:08:29Z</dcterms:modified>
  <cp:category/>
</cp:coreProperties>
</file>